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4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3649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9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6247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35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18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2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9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8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1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8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5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3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3EF09-5572-4904-A6A9-20B8BC1591F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6A8B49-3823-4511-9BE6-8C46F356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1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 smtClean="0"/>
              <a:t>Методика музичког васпитња деце предшколског </a:t>
            </a:r>
            <a:r>
              <a:rPr lang="sr-Cyrl-RS" sz="4000" dirty="0" smtClean="0"/>
              <a:t>узраста</a:t>
            </a:r>
            <a:br>
              <a:rPr lang="sr-Cyrl-RS" sz="4000" dirty="0" smtClean="0"/>
            </a:br>
            <a:r>
              <a:rPr lang="sr-Cyrl-RS" sz="4000" dirty="0" smtClean="0"/>
              <a:t>-П</a:t>
            </a:r>
            <a:r>
              <a:rPr lang="sr-Cyrl-RS" sz="4000" dirty="0" smtClean="0"/>
              <a:t>редавање 1-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sr-Cyrl-RS" dirty="0" smtClean="0"/>
          </a:p>
          <a:p>
            <a:pPr algn="l"/>
            <a:endParaRPr lang="sr-Cyrl-RS" dirty="0"/>
          </a:p>
          <a:p>
            <a:pPr algn="l"/>
            <a:r>
              <a:rPr lang="sr-Cyrl-RS" dirty="0" smtClean="0"/>
              <a:t>Др </a:t>
            </a:r>
            <a:r>
              <a:rPr lang="sr-Cyrl-RS" dirty="0" smtClean="0"/>
              <a:t>Мирјана Матовић, проф.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038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Методика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/>
              <a:t>Методика музичког васпитања на трећој години студија прати се у оквиру интегрисане методичке праксе и полаже се у оквиру целокупне и дуготрајне активности уз методику математичких појмова и методику физичког васпитања.</a:t>
            </a:r>
          </a:p>
          <a:p>
            <a:pPr algn="just"/>
            <a:r>
              <a:rPr lang="sr-Cyrl-RS" dirty="0" smtClean="0"/>
              <a:t>Процена нивоа способности сутдента прати се кроз испуњеност задатака у оквиру методике музичког васпитања, али кроз остварене нивое укључености друге две методике.</a:t>
            </a:r>
          </a:p>
          <a:p>
            <a:pPr algn="just"/>
            <a:r>
              <a:rPr lang="sr-Cyrl-RS" dirty="0" smtClean="0"/>
              <a:t>Важно је да студент паралелно развија свест о присутности методике развоја говора, методике ликовног васпитања и методике упознавања околине у свом раду не спутавајући значај и васпитно-образовну улогу музичког васпитања.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3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dirty="0" smtClean="0"/>
              <a:t>Методика музичког васпитања –</a:t>
            </a:r>
            <a:br>
              <a:rPr lang="sr-Cyrl-RS" dirty="0" smtClean="0"/>
            </a:br>
            <a:r>
              <a:rPr lang="sr-Cyrl-RS" dirty="0" smtClean="0"/>
              <a:t>Оспосбљеност </a:t>
            </a:r>
            <a:r>
              <a:rPr lang="sr-Cyrl-RS" dirty="0" smtClean="0"/>
              <a:t>студената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RS" dirty="0" smtClean="0"/>
              <a:t>У оквиру предмета Методике музичког васпитања, с</a:t>
            </a:r>
            <a:r>
              <a:rPr lang="sr-Cyrl-RS" dirty="0" smtClean="0"/>
              <a:t>тудент мора да ради у правцу личног усавршавања како би успешно реализовао задатке у току студија.</a:t>
            </a:r>
          </a:p>
          <a:p>
            <a:pPr algn="just"/>
            <a:r>
              <a:rPr lang="sr-Cyrl-RS" dirty="0" smtClean="0"/>
              <a:t>Од с</a:t>
            </a:r>
            <a:r>
              <a:rPr lang="sr-Cyrl-RS" dirty="0" smtClean="0"/>
              <a:t>тудента се очекује да </a:t>
            </a:r>
            <a:r>
              <a:rPr lang="sr-Cyrl-RS" dirty="0" smtClean="0"/>
              <a:t>развија ставове, знања и музичке вештине које може да изведе, повеже, образложи и </a:t>
            </a:r>
            <a:r>
              <a:rPr lang="sr-Cyrl-RS" dirty="0" smtClean="0"/>
              <a:t>унапреди у току рада са децом.</a:t>
            </a:r>
            <a:endParaRPr lang="sr-Cyrl-RS" dirty="0" smtClean="0"/>
          </a:p>
          <a:p>
            <a:pPr algn="just"/>
            <a:r>
              <a:rPr lang="sr-Cyrl-RS" dirty="0" smtClean="0"/>
              <a:t>Након извршених задатака у току студија може с</a:t>
            </a:r>
            <a:r>
              <a:rPr lang="sr-Cyrl-RS" dirty="0" smtClean="0"/>
              <a:t>амостално </a:t>
            </a:r>
            <a:r>
              <a:rPr lang="sr-Cyrl-RS" dirty="0" smtClean="0"/>
              <a:t>да реализује музичку активност прилагођену узрасној доби </a:t>
            </a:r>
            <a:r>
              <a:rPr lang="sr-Cyrl-RS" dirty="0" smtClean="0"/>
              <a:t>деце.</a:t>
            </a:r>
          </a:p>
          <a:p>
            <a:pPr algn="just"/>
            <a:r>
              <a:rPr lang="sr-Cyrl-RS" dirty="0" smtClean="0"/>
              <a:t>Идентификујући </a:t>
            </a:r>
            <a:r>
              <a:rPr lang="sr-Cyrl-RS" dirty="0" smtClean="0"/>
              <a:t>основне појмове у музици (темпо, динамика, ритам, фраза) студент правилно употребљава сва стечена знања и вештине стечене у области музичке </a:t>
            </a:r>
            <a:r>
              <a:rPr lang="sr-Cyrl-RS" dirty="0" smtClean="0"/>
              <a:t>уметности.</a:t>
            </a:r>
            <a:endParaRPr lang="sr-Cyrl-RS" dirty="0" smtClean="0"/>
          </a:p>
          <a:p>
            <a:pPr algn="just"/>
            <a:r>
              <a:rPr lang="sr-Cyrl-RS" dirty="0" smtClean="0"/>
              <a:t>Након </a:t>
            </a:r>
            <a:r>
              <a:rPr lang="sr-Cyrl-RS" dirty="0" smtClean="0"/>
              <a:t>завршне године основних студија</a:t>
            </a:r>
            <a:r>
              <a:rPr lang="sr-Cyrl-RS" dirty="0" smtClean="0"/>
              <a:t>, студенти који раде са децом оспособљени су да естетски упореде и процене музичке </a:t>
            </a:r>
            <a:r>
              <a:rPr lang="sr-Cyrl-RS" dirty="0" smtClean="0"/>
              <a:t>примере.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1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Методика музичког васпитања -</a:t>
            </a:r>
            <a:br>
              <a:rPr lang="sr-Cyrl-RS" dirty="0" smtClean="0"/>
            </a:br>
            <a:r>
              <a:rPr lang="sr-Cyrl-RS" dirty="0" smtClean="0"/>
              <a:t>Оспособљеност </a:t>
            </a:r>
            <a:r>
              <a:rPr lang="sr-Cyrl-RS" dirty="0" smtClean="0"/>
              <a:t>студената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/>
              <a:t>Интегрисана методичка пракса тражи од студента свестраност у познавању различитих образовних области и снажне интерперсоналне способности. </a:t>
            </a:r>
            <a:endParaRPr lang="en-US" dirty="0"/>
          </a:p>
          <a:p>
            <a:pPr algn="just"/>
            <a:r>
              <a:rPr lang="sr-Cyrl-RS" dirty="0" smtClean="0"/>
              <a:t>Важно је да студент препозна тренутак у којем је присуство музике кључно у реализацији активности и укључи музику.</a:t>
            </a:r>
          </a:p>
          <a:p>
            <a:pPr lvl="0" algn="just"/>
            <a:r>
              <a:rPr lang="sr-Cyrl-RS" dirty="0" smtClean="0"/>
              <a:t>У зависности </a:t>
            </a:r>
            <a:r>
              <a:rPr lang="sr-Cyrl-RS" dirty="0"/>
              <a:t>од захтева, потреба и потенцијала за реализацију музичке активности васпитача, групе, вртића или родитеља, студент прилагођава своја знања и вештине из музике у циљу савладавања нових области и музичких </a:t>
            </a:r>
            <a:r>
              <a:rPr lang="sr-Cyrl-RS" dirty="0" smtClean="0"/>
              <a:t>задатака.</a:t>
            </a:r>
          </a:p>
          <a:p>
            <a:pPr lvl="0" algn="just"/>
            <a:r>
              <a:rPr lang="sr-Cyrl-RS" dirty="0" smtClean="0"/>
              <a:t>Правилном проценом тока активности, студент мора да креира и планира ситуације у којима је музика водећа активност.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40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Методика музичког васпитања -</a:t>
            </a:r>
            <a:br>
              <a:rPr lang="sr-Cyrl-RS" dirty="0"/>
            </a:br>
            <a:r>
              <a:rPr lang="sr-Cyrl-RS" dirty="0" smtClean="0"/>
              <a:t>Оспособљеност </a:t>
            </a:r>
            <a:r>
              <a:rPr lang="sr-Cyrl-RS" dirty="0"/>
              <a:t>студената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RS" dirty="0" smtClean="0"/>
              <a:t>Успешно савладани задаци показују се кроз способност студента да покаже да је упознат са основним елементима и појмовима музичког васпитања.</a:t>
            </a:r>
          </a:p>
          <a:p>
            <a:pPr algn="just"/>
            <a:r>
              <a:rPr lang="sr-Cyrl-RS" dirty="0" smtClean="0"/>
              <a:t>Уколико студент у оквиру свог практичног рада (праксе) успешно повеже методичке садржаје у циљу реализације музичке активности, сматра се да је успешно савладао задатке у току студија.</a:t>
            </a:r>
          </a:p>
          <a:p>
            <a:pPr algn="just"/>
            <a:r>
              <a:rPr lang="sr-Cyrl-RS" dirty="0" smtClean="0"/>
              <a:t>Студент би требало да разликује активности </a:t>
            </a:r>
            <a:r>
              <a:rPr lang="sr-Cyrl-RS" dirty="0"/>
              <a:t>према стилу/карактеру (уметничка музика, популарна, писана за децу/брза, спора, експресивна</a:t>
            </a:r>
            <a:r>
              <a:rPr lang="sr-Cyrl-RS" dirty="0" smtClean="0"/>
              <a:t>) и да објасни зашто </a:t>
            </a:r>
            <a:r>
              <a:rPr lang="sr-Cyrl-RS" dirty="0"/>
              <a:t>је одабрани облик музичке активности користан у контескту рада са децом на теми/пројекту </a:t>
            </a:r>
            <a:endParaRPr lang="en-US" dirty="0"/>
          </a:p>
          <a:p>
            <a:pPr lvl="0" algn="just"/>
            <a:r>
              <a:rPr lang="sr-Cyrl-RS" dirty="0" smtClean="0"/>
              <a:t>Од највећег значаја је да студент буде оспособљен да </a:t>
            </a:r>
            <a:r>
              <a:rPr lang="sr-Cyrl-RS" i="1" dirty="0" smtClean="0"/>
              <a:t>критички </a:t>
            </a:r>
            <a:r>
              <a:rPr lang="sr-Cyrl-RS" i="1" dirty="0"/>
              <a:t>процени меру у којој је одабрана музичка активност правилно употребљена и реализована</a:t>
            </a:r>
            <a:r>
              <a:rPr lang="sr-Cyrl-RS" dirty="0"/>
              <a:t>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lvl="0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014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Методика музичког васпитања -</a:t>
            </a:r>
            <a:r>
              <a:rPr lang="sr-Cyrl-RS"/>
              <a:t/>
            </a:r>
            <a:br>
              <a:rPr lang="sr-Cyrl-RS"/>
            </a:br>
            <a:r>
              <a:rPr lang="sr-Cyrl-RS" smtClean="0"/>
              <a:t>Оспособљеност </a:t>
            </a:r>
            <a:r>
              <a:rPr lang="sr-Cyrl-RS" dirty="0"/>
              <a:t>студената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sr-Cyrl-RS" dirty="0" smtClean="0"/>
              <a:t>Усвајањем знања из области методика на другој и трећој години студија студент је стекао увид у могућности рада интегрисане методчке праксе.</a:t>
            </a:r>
          </a:p>
          <a:p>
            <a:pPr lvl="0" algn="just"/>
            <a:r>
              <a:rPr lang="sr-Cyrl-RS" dirty="0" smtClean="0"/>
              <a:t>У току свог самосталног рада даље, може да предвиди ситуације за увођење музике као водеће активности, да правилно распореди </a:t>
            </a:r>
            <a:r>
              <a:rPr lang="sr-Cyrl-RS" dirty="0"/>
              <a:t>и утврди след информација и знања из присутних методика кроз реализацију </a:t>
            </a:r>
            <a:r>
              <a:rPr lang="sr-Cyrl-RS" dirty="0" smtClean="0"/>
              <a:t>музике. </a:t>
            </a:r>
            <a:endParaRPr lang="en-US" dirty="0"/>
          </a:p>
          <a:p>
            <a:pPr lvl="0" algn="just"/>
            <a:r>
              <a:rPr lang="sr-Cyrl-RS" dirty="0" smtClean="0"/>
              <a:t>Развијеним критичким ставом студент је способан да уочи погрешан приступ реализације музичке активности, да </a:t>
            </a:r>
            <a:r>
              <a:rPr lang="sr-Cyrl-RS" dirty="0"/>
              <a:t>упореди различите облике музичких активности и процени њихову естетску и васпитно образовну вредност</a:t>
            </a:r>
            <a:r>
              <a:rPr lang="sr-Cyrl-RS" dirty="0" smtClean="0"/>
              <a:t>.</a:t>
            </a:r>
          </a:p>
          <a:p>
            <a:pPr marL="0" lvl="0" indent="0" algn="just">
              <a:buNone/>
            </a:pPr>
            <a:r>
              <a:rPr lang="sr-Cyrl-RS" u="sng" dirty="0" smtClean="0"/>
              <a:t>ВАЖНО</a:t>
            </a:r>
            <a:r>
              <a:rPr lang="sr-Cyrl-RS" dirty="0" smtClean="0"/>
              <a:t>:</a:t>
            </a:r>
            <a:endParaRPr lang="en-US" dirty="0"/>
          </a:p>
          <a:p>
            <a:pPr algn="just"/>
            <a:r>
              <a:rPr lang="sr-Cyrl-RS" b="1" i="1" u="sng" dirty="0" smtClean="0"/>
              <a:t>Критички став не значи истицање негативних страна онога о чему се говори, већ изношење личног мишљења о нечему уз разложно објашњење због чега је оно о чему се говори добро или није добро и прихватљиво.</a:t>
            </a:r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14498263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567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1-</vt:lpstr>
      <vt:lpstr>Методика музичког васпитања</vt:lpstr>
      <vt:lpstr>Методика музичког васпитања – Оспосбљеност студената</vt:lpstr>
      <vt:lpstr>Методика музичког васпитања - Оспособљеност студената</vt:lpstr>
      <vt:lpstr>Методика музичког васпитања - Оспособљеност студената</vt:lpstr>
      <vt:lpstr>Методика музичког васпитања - Оспособљеност студената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музичког васпитња деце предшколског узраста</dc:title>
  <dc:creator>Stevan</dc:creator>
  <cp:lastModifiedBy>Stevan</cp:lastModifiedBy>
  <cp:revision>9</cp:revision>
  <dcterms:created xsi:type="dcterms:W3CDTF">2020-10-13T08:20:46Z</dcterms:created>
  <dcterms:modified xsi:type="dcterms:W3CDTF">2020-10-15T09:40:28Z</dcterms:modified>
</cp:coreProperties>
</file>